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4"/>
  </p:notesMasterIdLst>
  <p:sldIdLst>
    <p:sldId id="256" r:id="rId3"/>
    <p:sldId id="257" r:id="rId4"/>
    <p:sldId id="261" r:id="rId5"/>
    <p:sldId id="440" r:id="rId6"/>
    <p:sldId id="437" r:id="rId7"/>
    <p:sldId id="438" r:id="rId8"/>
    <p:sldId id="439" r:id="rId9"/>
    <p:sldId id="433" r:id="rId10"/>
    <p:sldId id="434" r:id="rId11"/>
    <p:sldId id="436" r:id="rId12"/>
    <p:sldId id="435" r:id="rId13"/>
    <p:sldId id="432" r:id="rId14"/>
    <p:sldId id="414" r:id="rId15"/>
    <p:sldId id="415" r:id="rId16"/>
    <p:sldId id="402" r:id="rId17"/>
    <p:sldId id="259" r:id="rId18"/>
    <p:sldId id="386" r:id="rId19"/>
    <p:sldId id="421" r:id="rId20"/>
    <p:sldId id="420" r:id="rId21"/>
    <p:sldId id="265" r:id="rId22"/>
    <p:sldId id="266" r:id="rId23"/>
    <p:sldId id="430" r:id="rId24"/>
    <p:sldId id="272" r:id="rId25"/>
    <p:sldId id="311" r:id="rId26"/>
    <p:sldId id="276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339" r:id="rId37"/>
    <p:sldId id="424" r:id="rId38"/>
    <p:sldId id="422" r:id="rId39"/>
    <p:sldId id="258" r:id="rId40"/>
    <p:sldId id="423" r:id="rId41"/>
    <p:sldId id="297" r:id="rId42"/>
    <p:sldId id="29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67" autoAdjust="0"/>
  </p:normalViewPr>
  <p:slideViewPr>
    <p:cSldViewPr snapToGrid="0">
      <p:cViewPr varScale="1">
        <p:scale>
          <a:sx n="60" d="100"/>
          <a:sy n="60" d="100"/>
        </p:scale>
        <p:origin x="156" y="16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reativecommons.org/licenses/by-sa/4.0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defRPr>
            </a:lvl1pPr>
          </a:lstStyle>
          <a:p>
            <a:pPr>
              <a:defRPr u="none"/>
            </a:pPr>
            <a:r>
              <a:rPr u="sng">
                <a:hlinkClick r:id="rId9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72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idyvers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2989545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048896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4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38862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RStudio?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12122DF1-F068-468F-9F76-B8A82DB722E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BC89FF31-9DB7-4651-BEF6-4D4F224C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  <a:endParaRPr lang="en-GB" dirty="0"/>
          </a:p>
          <a:p>
            <a:r>
              <a:rPr lang="en-GB"/>
              <a:t>Saving sequences of commands </a:t>
            </a:r>
            <a:r>
              <a:rPr lang="en-GB" dirty="0"/>
              <a:t>in an R script</a:t>
            </a:r>
            <a:endParaRPr dirty="0"/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>
            <a:normAutofit/>
          </a:bodyPr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1198722757"/>
              </p:ext>
            </p:extLst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Near-term goals:</a:t>
            </a:r>
          </a:p>
          <a:p>
            <a:pPr lvl="1"/>
            <a:r>
              <a:rPr dirty="0"/>
              <a:t>Are the tables and figures reproducible from the code and data?</a:t>
            </a:r>
          </a:p>
          <a:p>
            <a:pPr lvl="1"/>
            <a:r>
              <a:rPr dirty="0"/>
              <a:t>Does the code actually do what you think it does?</a:t>
            </a:r>
          </a:p>
          <a:p>
            <a:pPr lvl="1"/>
            <a:r>
              <a:rPr dirty="0"/>
              <a:t>In addition to what was done, is it clear </a:t>
            </a:r>
            <a:r>
              <a:rPr b="1" dirty="0"/>
              <a:t>why</a:t>
            </a:r>
            <a:r>
              <a:rPr dirty="0"/>
              <a:t> it was done? (e.g., how were parameter settings chosen?)</a:t>
            </a:r>
            <a:endParaRPr lang="en-GB" dirty="0"/>
          </a:p>
          <a:p>
            <a:pPr lvl="1"/>
            <a:endParaRPr dirty="0"/>
          </a:p>
          <a:p>
            <a:pPr marL="0" indent="0">
              <a:buNone/>
            </a:pPr>
            <a:r>
              <a:rPr dirty="0"/>
              <a:t>Long-term goals:</a:t>
            </a:r>
          </a:p>
          <a:p>
            <a:pPr lvl="1"/>
            <a:r>
              <a:rPr dirty="0"/>
              <a:t>Can the code be used for other data?</a:t>
            </a:r>
          </a:p>
          <a:p>
            <a:pPr lvl="1"/>
            <a:r>
              <a:rPr dirty="0"/>
              <a:t>Can you extend the code to do other things?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References &amp;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1951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Open </a:t>
            </a:r>
            <a:r>
              <a:rPr lang="en-GB" sz="6700" dirty="0">
                <a:solidFill>
                  <a:srgbClr val="005493"/>
                </a:solidFill>
                <a:latin typeface="Source Sans Pro Semibold"/>
                <a:ea typeface="Source Sans Pro Semibold"/>
              </a:rPr>
              <a:t>/exercises/</a:t>
            </a:r>
            <a:r>
              <a:rPr sz="6700" dirty="0">
                <a:solidFill>
                  <a:srgbClr val="005493"/>
                </a:solidFill>
                <a:latin typeface="Source Sans Pro Semibold"/>
                <a:ea typeface="Source Sans Pro Semibold"/>
                <a:sym typeface="Source Sans Pro Semibold"/>
              </a:rPr>
              <a:t>00-Introduction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.Rmd</a:t>
            </a:r>
            <a:r>
              <a:rPr dirty="0"/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E04B-004D-422C-9799-46BB8C581FA6}"/>
              </a:ext>
            </a:extLst>
          </p:cNvPr>
          <p:cNvSpPr txBox="1"/>
          <p:nvPr/>
        </p:nvSpPr>
        <p:spPr>
          <a:xfrm>
            <a:off x="9042699" y="4554485"/>
            <a:ext cx="13528543" cy="4607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Accompanying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book for this course.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Very readable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Covers all the material from the course and more.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/>
              <a:t>Read online at </a:t>
            </a:r>
            <a:r>
              <a:rPr lang="en-GB" dirty="0">
                <a:hlinkClick r:id="rId4"/>
              </a:rPr>
              <a:t>https://r4ds.had.co.nz/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5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BB273-CFCA-4A7D-B698-CA7FA6249EE5}"/>
              </a:ext>
            </a:extLst>
          </p:cNvPr>
          <p:cNvGrpSpPr/>
          <p:nvPr/>
        </p:nvGrpSpPr>
        <p:grpSpPr>
          <a:xfrm>
            <a:off x="4662487" y="1850826"/>
            <a:ext cx="15059025" cy="9753130"/>
            <a:chOff x="641684" y="487247"/>
            <a:chExt cx="15059025" cy="97531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8DE460-2D02-405D-9B2F-973EA79B5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4" y="487247"/>
              <a:ext cx="15059025" cy="7439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46F1B-1B20-4B48-BB95-810F08A143BC}"/>
                </a:ext>
              </a:extLst>
            </p:cNvPr>
            <p:cNvSpPr txBox="1"/>
            <p:nvPr/>
          </p:nvSpPr>
          <p:spPr>
            <a:xfrm>
              <a:off x="641684" y="8311004"/>
              <a:ext cx="14597331" cy="1929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R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Reference material for all </a:t>
              </a:r>
              <a:r>
                <a:rPr kumimoji="0" lang="en-GB" sz="5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tidyverse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 packages</a:t>
              </a:r>
            </a:p>
            <a:p>
              <a:pPr marL="857250" indent="-857250" algn="l">
                <a:buFont typeface="Arial" panose="020B0604020202020204" pitchFamily="34" charset="0"/>
                <a:buChar char="•"/>
              </a:pPr>
              <a:r>
                <a:rPr lang="en-GB" dirty="0">
                  <a:hlinkClick r:id="rId4"/>
                </a:rPr>
                <a:t>http://tidyverse.org</a:t>
              </a:r>
              <a:r>
                <a:rPr lang="en-GB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Introduction to </a:t>
            </a:r>
          </a:p>
          <a:p>
            <a:r>
              <a:rPr lang="en-GB" dirty="0"/>
              <a:t>R &amp;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891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B98117-01E5-488F-A0B5-44330E4C55CB}"/>
              </a:ext>
            </a:extLst>
          </p:cNvPr>
          <p:cNvGrpSpPr/>
          <p:nvPr/>
        </p:nvGrpSpPr>
        <p:grpSpPr>
          <a:xfrm>
            <a:off x="2335936" y="4599100"/>
            <a:ext cx="19712127" cy="4214775"/>
            <a:chOff x="1569203" y="3877205"/>
            <a:chExt cx="19712127" cy="421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1692E-5CE7-4798-916B-8C18B0963F5A}"/>
                </a:ext>
              </a:extLst>
            </p:cNvPr>
            <p:cNvSpPr txBox="1"/>
            <p:nvPr/>
          </p:nvSpPr>
          <p:spPr>
            <a:xfrm>
              <a:off x="1569203" y="4381270"/>
              <a:ext cx="19712127" cy="320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9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Gill Sans"/>
                </a:rPr>
                <a:t>What is        ? </a:t>
              </a:r>
            </a:p>
          </p:txBody>
        </p:sp>
        <p:pic>
          <p:nvPicPr>
            <p:cNvPr id="5" name="Picture 2" descr="File:R logo.svg">
              <a:extLst>
                <a:ext uri="{FF2B5EF4-FFF2-40B4-BE49-F238E27FC236}">
                  <a16:creationId xmlns:a16="http://schemas.microsoft.com/office/drawing/2014/main" id="{6F3845A4-6BFD-4D36-8645-36E22E618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519" y="3877205"/>
              <a:ext cx="5439390" cy="421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549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8760892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1262</Words>
  <Application>Microsoft Office PowerPoint</Application>
  <PresentationFormat>Custom</PresentationFormat>
  <Paragraphs>279</Paragraphs>
  <Slides>41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RStudio?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63</cp:revision>
  <dcterms:modified xsi:type="dcterms:W3CDTF">2020-01-07T10:58:05Z</dcterms:modified>
</cp:coreProperties>
</file>